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6" r:id="rId3"/>
    <p:sldId id="256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75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1867D0-46F8-47BA-9723-31D2D1789B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046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12B24-ED28-44DE-B62F-3FF80367292D}" type="slidenum">
              <a:rPr lang="de-DE"/>
              <a:pPr/>
              <a:t>3</a:t>
            </a:fld>
            <a:endParaRPr lang="de-DE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B2686-2CDE-4424-9993-2C4F0344B10D}" type="slidenum">
              <a:rPr lang="de-DE"/>
              <a:pPr/>
              <a:t>4</a:t>
            </a:fld>
            <a:endParaRPr lang="de-DE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E02FE-53C0-4E35-B9B1-85DEDA70E6E9}" type="slidenum">
              <a:rPr lang="de-DE"/>
              <a:pPr/>
              <a:t>5</a:t>
            </a:fld>
            <a:endParaRPr lang="de-DE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ABFAD-0E04-4A06-B19D-4D796C220E5F}" type="slidenum">
              <a:rPr lang="de-DE"/>
              <a:pPr/>
              <a:t>6</a:t>
            </a:fld>
            <a:endParaRPr lang="de-DE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9CDB5F-0FB9-4506-927D-6814838E1579}" type="slidenum">
              <a:rPr lang="de-DE"/>
              <a:pPr/>
              <a:t>7</a:t>
            </a:fld>
            <a:endParaRPr lang="de-DE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BB06B-9A0D-40C3-9B67-DBAF1DB4AF27}" type="slidenum">
              <a:rPr lang="de-DE"/>
              <a:pPr/>
              <a:t>8</a:t>
            </a:fld>
            <a:endParaRPr lang="de-DE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7AD36C-D84D-4328-9807-7DE5599607DF}" type="slidenum">
              <a:rPr lang="de-DE"/>
              <a:pPr/>
              <a:t>9</a:t>
            </a:fld>
            <a:endParaRPr lang="de-DE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3C2162-6ED4-482B-BF3B-C26CA1FCBE33}" type="slidenum">
              <a:rPr lang="de-DE"/>
              <a:pPr/>
              <a:t>10</a:t>
            </a:fld>
            <a:endParaRPr lang="de-DE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772DA-8FDA-482A-A9F7-B4A9ACE446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761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2F01D-EAE1-4610-9413-D37307957C2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98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94D2B-0D65-48C9-B57E-58092EB7D3D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93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AB7FF-ED47-4E48-99DC-4969CF5A58F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800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67FB6-86AC-42EE-AAE1-5083CF8B8D4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83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9DF92-9FA2-4CCB-B8E9-86086D93AB2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085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C8FD1-063F-4227-B85B-04DB44E38E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84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90EB0-BFEB-45EB-A574-09DA252503F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78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8C146-5595-4199-8F42-3B8185DC307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38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9858-19FE-4C19-AA7D-4DEB59A602C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02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5738E-C949-4A3F-BB5E-BDA8372C2C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00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7A1942-33A2-419A-8552-B4B854654D1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11409" name="Group 145"/>
          <p:cNvGraphicFramePr>
            <a:graphicFrameLocks noGrp="1"/>
          </p:cNvGraphicFramePr>
          <p:nvPr>
            <p:ph sz="half" idx="1"/>
          </p:nvPr>
        </p:nvGraphicFramePr>
        <p:xfrm>
          <a:off x="2627313" y="1916113"/>
          <a:ext cx="3074987" cy="1674053"/>
        </p:xfrm>
        <a:graphic>
          <a:graphicData uri="http://schemas.openxmlformats.org/drawingml/2006/table">
            <a:tbl>
              <a:tblPr/>
              <a:tblGrid>
                <a:gridCol w="307498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·x+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·y+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·z=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x+y+z=3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·x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·y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·z</a:t>
                      </a: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=-11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1327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35" name="Text Box 71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68" name="Text Box 104"/>
          <p:cNvSpPr txBox="1">
            <a:spLocks noChangeArrowheads="1"/>
          </p:cNvSpPr>
          <p:nvPr/>
        </p:nvSpPr>
        <p:spPr bwMode="auto">
          <a:xfrm>
            <a:off x="684213" y="1125538"/>
            <a:ext cx="70564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69" name="Text Box 105"/>
          <p:cNvSpPr txBox="1">
            <a:spLocks noChangeArrowheads="1"/>
          </p:cNvSpPr>
          <p:nvPr/>
        </p:nvSpPr>
        <p:spPr bwMode="auto">
          <a:xfrm>
            <a:off x="611188" y="1196975"/>
            <a:ext cx="7200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/>
              <a:t>Wir lösen das lineare Gleichungssystem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31747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1637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1805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806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807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1808" name="Text Box 64"/>
          <p:cNvSpPr txBox="1">
            <a:spLocks noChangeArrowheads="1"/>
          </p:cNvSpPr>
          <p:nvPr/>
        </p:nvSpPr>
        <p:spPr bwMode="auto">
          <a:xfrm>
            <a:off x="684213" y="3860800"/>
            <a:ext cx="338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ym typeface="Symbol" pitchFamily="18" charset="2"/>
              </a:rPr>
              <a:t>L</a:t>
            </a:r>
            <a:r>
              <a:rPr lang="en-US" sz="2800">
                <a:sym typeface="Symbol" pitchFamily="18" charset="2"/>
              </a:rPr>
              <a:t>={x=0, y=-2, z=5}</a:t>
            </a:r>
            <a:endParaRPr lang="de-DE" sz="2800" baseline="-25000"/>
          </a:p>
        </p:txBody>
      </p:sp>
      <p:sp>
        <p:nvSpPr>
          <p:cNvPr id="31811" name="Text Box 67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33825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4528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53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854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855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56" name="Text Box 64"/>
          <p:cNvSpPr txBox="1">
            <a:spLocks noChangeArrowheads="1"/>
          </p:cNvSpPr>
          <p:nvPr/>
        </p:nvSpPr>
        <p:spPr bwMode="auto">
          <a:xfrm>
            <a:off x="3708400" y="13414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33857" name="Text Box 65"/>
          <p:cNvSpPr txBox="1">
            <a:spLocks noChangeArrowheads="1"/>
          </p:cNvSpPr>
          <p:nvPr/>
        </p:nvSpPr>
        <p:spPr bwMode="auto">
          <a:xfrm>
            <a:off x="3708400" y="24209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+6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33858" name="Text Box 66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4643438" y="1412875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3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5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2</a:t>
            </a:r>
            <a:r>
              <a:rPr lang="en-US">
                <a:cs typeface="Arial" charset="0"/>
              </a:rPr>
              <a:t>, 2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-1</a:t>
            </a:r>
            <a:r>
              <a:rPr lang="en-US"/>
              <a:t>, 0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-9</a:t>
            </a:r>
          </a:p>
        </p:txBody>
      </p:sp>
      <p:sp>
        <p:nvSpPr>
          <p:cNvPr id="33860" name="Arc 68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861" name="Arc 69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862" name="Text Box 70"/>
          <p:cNvSpPr txBox="1">
            <a:spLocks noChangeArrowheads="1"/>
          </p:cNvSpPr>
          <p:nvPr/>
        </p:nvSpPr>
        <p:spPr bwMode="auto">
          <a:xfrm>
            <a:off x="4572000" y="2492375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-6</a:t>
            </a:r>
            <a:r>
              <a:rPr lang="de-DE">
                <a:solidFill>
                  <a:srgbClr val="FF0000"/>
                </a:solidFill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4</a:t>
            </a:r>
            <a:r>
              <a:rPr lang="en-US">
                <a:cs typeface="Arial" charset="0"/>
              </a:rPr>
              <a:t>, -3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3</a:t>
            </a:r>
            <a:r>
              <a:rPr lang="en-US"/>
              <a:t>, -11</a:t>
            </a:r>
            <a:r>
              <a:rPr lang="en-US">
                <a:solidFill>
                  <a:srgbClr val="FF0000"/>
                </a:solidFill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7</a:t>
            </a:r>
          </a:p>
        </p:txBody>
      </p:sp>
      <p:sp>
        <p:nvSpPr>
          <p:cNvPr id="33863" name="Text Box 71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64" name="Text Box 72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3865" name="Text Box 73"/>
          <p:cNvSpPr txBox="1">
            <a:spLocks noChangeArrowheads="1"/>
          </p:cNvSpPr>
          <p:nvPr/>
        </p:nvSpPr>
        <p:spPr bwMode="auto">
          <a:xfrm>
            <a:off x="4500563" y="40052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33866" name="Oval 74"/>
          <p:cNvSpPr>
            <a:spLocks noChangeArrowheads="1"/>
          </p:cNvSpPr>
          <p:nvPr/>
        </p:nvSpPr>
        <p:spPr bwMode="auto">
          <a:xfrm>
            <a:off x="611188" y="14128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867" name="Oval 75"/>
          <p:cNvSpPr>
            <a:spLocks noChangeArrowheads="1"/>
          </p:cNvSpPr>
          <p:nvPr/>
        </p:nvSpPr>
        <p:spPr bwMode="auto">
          <a:xfrm>
            <a:off x="684213" y="24923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60" grpId="0" animBg="1"/>
      <p:bldP spid="33861" grpId="0" animBg="1"/>
      <p:bldP spid="33862" grpId="0"/>
      <p:bldP spid="33865" grpId="0"/>
      <p:bldP spid="33866" grpId="0" animBg="1"/>
      <p:bldP spid="338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2272" name="Group 224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2303" name="Group 255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4528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0" name="Arc 222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71" name="Arc 223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73" name="Text Box 225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274" name="Text Box 226"/>
          <p:cNvSpPr txBox="1">
            <a:spLocks noChangeArrowheads="1"/>
          </p:cNvSpPr>
          <p:nvPr/>
        </p:nvSpPr>
        <p:spPr bwMode="auto">
          <a:xfrm>
            <a:off x="3708400" y="13414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2275" name="Text Box 227"/>
          <p:cNvSpPr txBox="1">
            <a:spLocks noChangeArrowheads="1"/>
          </p:cNvSpPr>
          <p:nvPr/>
        </p:nvSpPr>
        <p:spPr bwMode="auto">
          <a:xfrm>
            <a:off x="3708400" y="24209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+6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2304" name="Text Box 256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305" name="Text Box 257"/>
          <p:cNvSpPr txBox="1">
            <a:spLocks noChangeArrowheads="1"/>
          </p:cNvSpPr>
          <p:nvPr/>
        </p:nvSpPr>
        <p:spPr bwMode="auto">
          <a:xfrm>
            <a:off x="4643438" y="1412875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3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5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2</a:t>
            </a:r>
            <a:r>
              <a:rPr lang="en-US">
                <a:cs typeface="Arial" charset="0"/>
              </a:rPr>
              <a:t>, 2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-1</a:t>
            </a:r>
            <a:r>
              <a:rPr lang="en-US"/>
              <a:t>, 0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-9</a:t>
            </a:r>
          </a:p>
        </p:txBody>
      </p:sp>
      <p:sp>
        <p:nvSpPr>
          <p:cNvPr id="2306" name="Arc 258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07" name="Arc 259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08" name="Text Box 260"/>
          <p:cNvSpPr txBox="1">
            <a:spLocks noChangeArrowheads="1"/>
          </p:cNvSpPr>
          <p:nvPr/>
        </p:nvSpPr>
        <p:spPr bwMode="auto">
          <a:xfrm>
            <a:off x="4572000" y="2492375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-6</a:t>
            </a:r>
            <a:r>
              <a:rPr lang="de-DE">
                <a:solidFill>
                  <a:srgbClr val="FF0000"/>
                </a:solidFill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4</a:t>
            </a:r>
            <a:r>
              <a:rPr lang="en-US">
                <a:cs typeface="Arial" charset="0"/>
              </a:rPr>
              <a:t>, -3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3</a:t>
            </a:r>
            <a:r>
              <a:rPr lang="en-US"/>
              <a:t>, -11</a:t>
            </a:r>
            <a:r>
              <a:rPr lang="en-US">
                <a:solidFill>
                  <a:srgbClr val="FF0000"/>
                </a:solidFill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7</a:t>
            </a:r>
          </a:p>
        </p:txBody>
      </p:sp>
      <p:sp>
        <p:nvSpPr>
          <p:cNvPr id="2338" name="Text Box 290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339" name="Text Box 291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372" name="Text Box 324"/>
          <p:cNvSpPr txBox="1">
            <a:spLocks noChangeArrowheads="1"/>
          </p:cNvSpPr>
          <p:nvPr/>
        </p:nvSpPr>
        <p:spPr bwMode="auto">
          <a:xfrm>
            <a:off x="4500563" y="40052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373" name="Oval 325"/>
          <p:cNvSpPr>
            <a:spLocks noChangeArrowheads="1"/>
          </p:cNvSpPr>
          <p:nvPr/>
        </p:nvSpPr>
        <p:spPr bwMode="auto">
          <a:xfrm>
            <a:off x="611188" y="14128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74" name="Oval 326"/>
          <p:cNvSpPr>
            <a:spLocks noChangeArrowheads="1"/>
          </p:cNvSpPr>
          <p:nvPr/>
        </p:nvSpPr>
        <p:spPr bwMode="auto">
          <a:xfrm>
            <a:off x="684213" y="24923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14339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14369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4528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97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98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3708400" y="13414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14401" name="Text Box 65"/>
          <p:cNvSpPr txBox="1">
            <a:spLocks noChangeArrowheads="1"/>
          </p:cNvSpPr>
          <p:nvPr/>
        </p:nvSpPr>
        <p:spPr bwMode="auto">
          <a:xfrm>
            <a:off x="3708400" y="24209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+6</a:t>
            </a:r>
            <a:r>
              <a:rPr lang="en-US" sz="2800"/>
              <a:t>·Z</a:t>
            </a:r>
            <a:r>
              <a:rPr lang="en-US" sz="2800" baseline="-25000"/>
              <a:t>2</a:t>
            </a:r>
            <a:endParaRPr lang="de-DE" sz="2800" baseline="-25000"/>
          </a:p>
        </p:txBody>
      </p:sp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4643438" y="1412875"/>
            <a:ext cx="403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3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5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2</a:t>
            </a:r>
            <a:r>
              <a:rPr lang="en-US">
                <a:cs typeface="Arial" charset="0"/>
              </a:rPr>
              <a:t>, 2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-1</a:t>
            </a:r>
            <a:r>
              <a:rPr lang="en-US"/>
              <a:t>, 0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-9</a:t>
            </a:r>
          </a:p>
        </p:txBody>
      </p:sp>
      <p:sp>
        <p:nvSpPr>
          <p:cNvPr id="14404" name="Arc 68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05" name="Arc 69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06" name="Text Box 70"/>
          <p:cNvSpPr txBox="1">
            <a:spLocks noChangeArrowheads="1"/>
          </p:cNvSpPr>
          <p:nvPr/>
        </p:nvSpPr>
        <p:spPr bwMode="auto">
          <a:xfrm>
            <a:off x="4572000" y="2492375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-6</a:t>
            </a:r>
            <a:r>
              <a:rPr lang="de-DE">
                <a:solidFill>
                  <a:srgbClr val="FF0000"/>
                </a:solidFill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4</a:t>
            </a:r>
            <a:r>
              <a:rPr lang="en-US">
                <a:cs typeface="Arial" charset="0"/>
              </a:rPr>
              <a:t>, -3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3</a:t>
            </a:r>
            <a:r>
              <a:rPr lang="en-US"/>
              <a:t>, -11</a:t>
            </a:r>
            <a:r>
              <a:rPr lang="en-US">
                <a:solidFill>
                  <a:srgbClr val="FF0000"/>
                </a:solidFill>
              </a:rPr>
              <a:t>+6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3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7</a:t>
            </a:r>
          </a:p>
        </p:txBody>
      </p:sp>
      <p:sp>
        <p:nvSpPr>
          <p:cNvPr id="14407" name="Text Box 71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4408" name="Text Box 72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3563938" y="39338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+1</a:t>
            </a:r>
            <a:r>
              <a:rPr lang="en-US" sz="2800"/>
              <a:t>·Z</a:t>
            </a:r>
            <a:r>
              <a:rPr lang="en-US" sz="2800" baseline="-25000"/>
              <a:t>1</a:t>
            </a:r>
            <a:endParaRPr lang="de-DE" sz="2800" baseline="-25000"/>
          </a:p>
        </p:txBody>
      </p: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3492500" y="45815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+3</a:t>
            </a:r>
            <a:r>
              <a:rPr lang="en-US" sz="2800"/>
              <a:t>·Z</a:t>
            </a:r>
            <a:r>
              <a:rPr lang="en-US" sz="2800" baseline="-25000"/>
              <a:t>1</a:t>
            </a:r>
            <a:endParaRPr lang="de-DE" sz="2800" baseline="-25000"/>
          </a:p>
        </p:txBody>
      </p:sp>
      <p:sp>
        <p:nvSpPr>
          <p:cNvPr id="14411" name="Text Box 75"/>
          <p:cNvSpPr txBox="1">
            <a:spLocks noChangeArrowheads="1"/>
          </p:cNvSpPr>
          <p:nvPr/>
        </p:nvSpPr>
        <p:spPr bwMode="auto">
          <a:xfrm>
            <a:off x="4356100" y="4005263"/>
            <a:ext cx="4787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1</a:t>
            </a:r>
            <a:r>
              <a:rPr lang="de-DE">
                <a:solidFill>
                  <a:srgbClr val="FF0000"/>
                </a:solidFill>
              </a:rPr>
              <a:t>+1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0=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, 1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+1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2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3</a:t>
            </a:r>
            <a:r>
              <a:rPr lang="en-US">
                <a:cs typeface="Arial" charset="0"/>
              </a:rPr>
              <a:t>, 1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+1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(-1)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  <a:r>
              <a:rPr lang="en-US"/>
              <a:t>, 3</a:t>
            </a:r>
            <a:r>
              <a:rPr lang="en-US">
                <a:solidFill>
                  <a:srgbClr val="FF0000"/>
                </a:solidFill>
              </a:rPr>
              <a:t>+1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(-9)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-6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4356100" y="4652963"/>
            <a:ext cx="4787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0</a:t>
            </a:r>
            <a:r>
              <a:rPr lang="de-DE">
                <a:solidFill>
                  <a:srgbClr val="FF0000"/>
                </a:solidFill>
              </a:rPr>
              <a:t>+3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0=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4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2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10</a:t>
            </a:r>
            <a:r>
              <a:rPr lang="en-US">
                <a:cs typeface="Arial" charset="0"/>
              </a:rPr>
              <a:t>, 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+3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(-1)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  <a:r>
              <a:rPr lang="en-US"/>
              <a:t>, 7</a:t>
            </a:r>
            <a:r>
              <a:rPr lang="en-US">
                <a:solidFill>
                  <a:srgbClr val="FF0000"/>
                </a:solidFill>
              </a:rPr>
              <a:t>+3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(-9)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-20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4500563" y="40052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14415" name="Text Box 79"/>
          <p:cNvSpPr txBox="1">
            <a:spLocks noChangeArrowheads="1"/>
          </p:cNvSpPr>
          <p:nvPr/>
        </p:nvSpPr>
        <p:spPr bwMode="auto">
          <a:xfrm>
            <a:off x="4500563" y="42211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14416" name="Oval 80"/>
          <p:cNvSpPr>
            <a:spLocks noChangeArrowheads="1"/>
          </p:cNvSpPr>
          <p:nvPr/>
        </p:nvSpPr>
        <p:spPr bwMode="auto">
          <a:xfrm>
            <a:off x="684213" y="24923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17" name="Oval 81"/>
          <p:cNvSpPr>
            <a:spLocks noChangeArrowheads="1"/>
          </p:cNvSpPr>
          <p:nvPr/>
        </p:nvSpPr>
        <p:spPr bwMode="auto">
          <a:xfrm>
            <a:off x="611188" y="141287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18" name="Oval 82"/>
          <p:cNvSpPr>
            <a:spLocks noChangeArrowheads="1"/>
          </p:cNvSpPr>
          <p:nvPr/>
        </p:nvSpPr>
        <p:spPr bwMode="auto">
          <a:xfrm>
            <a:off x="2195513" y="400526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19" name="Oval 83"/>
          <p:cNvSpPr>
            <a:spLocks noChangeArrowheads="1"/>
          </p:cNvSpPr>
          <p:nvPr/>
        </p:nvSpPr>
        <p:spPr bwMode="auto">
          <a:xfrm>
            <a:off x="2195513" y="4581525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/>
      <p:bldP spid="14410" grpId="0"/>
      <p:bldP spid="14411" grpId="0"/>
      <p:bldP spid="14412" grpId="0"/>
      <p:bldP spid="14414" grpId="0"/>
      <p:bldP spid="14415" grpId="0"/>
      <p:bldP spid="14418" grpId="0" animBg="1"/>
      <p:bldP spid="144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16387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6445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446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20483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20513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4528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1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42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43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44" name="Text Box 64"/>
          <p:cNvSpPr txBox="1">
            <a:spLocks noChangeArrowheads="1"/>
          </p:cNvSpPr>
          <p:nvPr/>
        </p:nvSpPr>
        <p:spPr bwMode="auto">
          <a:xfrm>
            <a:off x="3708400" y="24209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  <a:sym typeface="Wingdings" pitchFamily="2" charset="2"/>
              </a:rPr>
              <a:t>:10</a:t>
            </a:r>
            <a:endParaRPr lang="de-DE" sz="2800" baseline="-25000"/>
          </a:p>
        </p:txBody>
      </p: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0546" name="Arc 66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47" name="Arc 67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48" name="Text Box 68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49" name="Text Box 69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54" name="Text Box 74"/>
          <p:cNvSpPr txBox="1">
            <a:spLocks noChangeArrowheads="1"/>
          </p:cNvSpPr>
          <p:nvPr/>
        </p:nvSpPr>
        <p:spPr bwMode="auto">
          <a:xfrm>
            <a:off x="4572000" y="40052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4" grpId="0"/>
      <p:bldP spid="20546" grpId="0" animBg="1"/>
      <p:bldP spid="20547" grpId="0" animBg="1"/>
      <p:bldP spid="205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22531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1637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22561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2113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89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0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3708400" y="24209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  <a:sym typeface="Wingdings" pitchFamily="2" charset="2"/>
              </a:rPr>
              <a:t>:10</a:t>
            </a:r>
            <a:endParaRPr lang="de-DE" sz="2800" baseline="-25000"/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2594" name="Arc 66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5" name="Arc 67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6" name="Text Box 68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2597" name="Text Box 69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2598" name="Text Box 70"/>
          <p:cNvSpPr txBox="1">
            <a:spLocks noChangeArrowheads="1"/>
          </p:cNvSpPr>
          <p:nvPr/>
        </p:nvSpPr>
        <p:spPr bwMode="auto">
          <a:xfrm>
            <a:off x="3563938" y="3429000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-2</a:t>
            </a:r>
            <a:r>
              <a:rPr lang="en-US" sz="2800"/>
              <a:t>·Z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22599" name="Text Box 71"/>
          <p:cNvSpPr txBox="1">
            <a:spLocks noChangeArrowheads="1"/>
          </p:cNvSpPr>
          <p:nvPr/>
        </p:nvSpPr>
        <p:spPr bwMode="auto">
          <a:xfrm>
            <a:off x="3563938" y="39338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-3</a:t>
            </a:r>
            <a:r>
              <a:rPr lang="en-US" sz="2800"/>
              <a:t>·Z</a:t>
            </a:r>
            <a:r>
              <a:rPr lang="en-US" sz="2800" baseline="-25000"/>
              <a:t>3</a:t>
            </a:r>
            <a:endParaRPr lang="de-DE" sz="2800" baseline="-25000"/>
          </a:p>
        </p:txBody>
      </p:sp>
      <p:sp>
        <p:nvSpPr>
          <p:cNvPr id="22600" name="Text Box 72"/>
          <p:cNvSpPr txBox="1">
            <a:spLocks noChangeArrowheads="1"/>
          </p:cNvSpPr>
          <p:nvPr/>
        </p:nvSpPr>
        <p:spPr bwMode="auto">
          <a:xfrm>
            <a:off x="4356100" y="3500438"/>
            <a:ext cx="4787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0</a:t>
            </a:r>
            <a:r>
              <a:rPr lang="de-DE">
                <a:solidFill>
                  <a:srgbClr val="FF0000"/>
                </a:solidFill>
              </a:rPr>
              <a:t>-2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2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-2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-1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0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-1</a:t>
            </a:r>
            <a:r>
              <a:rPr lang="en-US"/>
              <a:t>, -9</a:t>
            </a:r>
            <a:r>
              <a:rPr lang="en-US">
                <a:solidFill>
                  <a:srgbClr val="FF0000"/>
                </a:solidFill>
              </a:rPr>
              <a:t>-2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(-2)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-5</a:t>
            </a:r>
          </a:p>
        </p:txBody>
      </p:sp>
      <p:sp>
        <p:nvSpPr>
          <p:cNvPr id="22601" name="Text Box 73"/>
          <p:cNvSpPr txBox="1">
            <a:spLocks noChangeArrowheads="1"/>
          </p:cNvSpPr>
          <p:nvPr/>
        </p:nvSpPr>
        <p:spPr bwMode="auto">
          <a:xfrm>
            <a:off x="4356100" y="4005263"/>
            <a:ext cx="4787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1</a:t>
            </a:r>
            <a:r>
              <a:rPr lang="de-DE">
                <a:solidFill>
                  <a:srgbClr val="FF0000"/>
                </a:solidFill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0=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, 3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>
                <a:cs typeface="Arial" charset="0"/>
              </a:rPr>
              <a:t>·</a:t>
            </a:r>
            <a:r>
              <a:rPr lang="en-US">
                <a:solidFill>
                  <a:schemeClr val="accent2"/>
                </a:solidFill>
                <a:cs typeface="Arial" charset="0"/>
              </a:rPr>
              <a:t>1</a:t>
            </a:r>
            <a:r>
              <a:rPr lang="en-US">
                <a:cs typeface="Arial" charset="0"/>
              </a:rPr>
              <a:t>=</a:t>
            </a:r>
            <a:r>
              <a:rPr lang="en-US">
                <a:solidFill>
                  <a:schemeClr val="folHlink"/>
                </a:solidFill>
                <a:cs typeface="Arial" charset="0"/>
              </a:rPr>
              <a:t>0</a:t>
            </a:r>
            <a:r>
              <a:rPr lang="en-US">
                <a:cs typeface="Arial" charset="0"/>
              </a:rPr>
              <a:t>, 0</a:t>
            </a:r>
            <a:r>
              <a:rPr lang="en-US">
                <a:solidFill>
                  <a:srgbClr val="FF0000"/>
                </a:solidFill>
                <a:cs typeface="Arial" charset="0"/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0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  <a:r>
              <a:rPr lang="en-US"/>
              <a:t>, -6</a:t>
            </a:r>
            <a:r>
              <a:rPr lang="en-US">
                <a:solidFill>
                  <a:srgbClr val="FF0000"/>
                </a:solidFill>
              </a:rPr>
              <a:t>-3</a:t>
            </a:r>
            <a:r>
              <a:rPr lang="en-US"/>
              <a:t>·</a:t>
            </a:r>
            <a:r>
              <a:rPr lang="en-US">
                <a:solidFill>
                  <a:schemeClr val="accent2"/>
                </a:solidFill>
              </a:rPr>
              <a:t>(-2)</a:t>
            </a:r>
            <a:r>
              <a:rPr lang="en-US"/>
              <a:t>=</a:t>
            </a:r>
            <a:r>
              <a:rPr lang="en-US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2602" name="Text Box 74"/>
          <p:cNvSpPr txBox="1">
            <a:spLocks noChangeArrowheads="1"/>
          </p:cNvSpPr>
          <p:nvPr/>
        </p:nvSpPr>
        <p:spPr bwMode="auto">
          <a:xfrm>
            <a:off x="4572000" y="43656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2604" name="Text Box 76"/>
          <p:cNvSpPr txBox="1">
            <a:spLocks noChangeArrowheads="1"/>
          </p:cNvSpPr>
          <p:nvPr/>
        </p:nvSpPr>
        <p:spPr bwMode="auto">
          <a:xfrm>
            <a:off x="4572000" y="4005263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2605" name="Oval 77"/>
          <p:cNvSpPr>
            <a:spLocks noChangeArrowheads="1"/>
          </p:cNvSpPr>
          <p:nvPr/>
        </p:nvSpPr>
        <p:spPr bwMode="auto">
          <a:xfrm>
            <a:off x="1403350" y="3500438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606" name="Oval 78"/>
          <p:cNvSpPr>
            <a:spLocks noChangeArrowheads="1"/>
          </p:cNvSpPr>
          <p:nvPr/>
        </p:nvSpPr>
        <p:spPr bwMode="auto">
          <a:xfrm>
            <a:off x="1403350" y="4005263"/>
            <a:ext cx="431800" cy="4318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8" grpId="0"/>
      <p:bldP spid="22599" grpId="0"/>
      <p:bldP spid="22600" grpId="0"/>
      <p:bldP spid="22601" grpId="0"/>
      <p:bldP spid="22602" grpId="0"/>
      <p:bldP spid="22604" grpId="0"/>
      <p:bldP spid="22605" grpId="0" animBg="1"/>
      <p:bldP spid="226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26627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1637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6685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86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687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6689" name="Text Box 65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6692" name="Text Box 68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6693" name="Text Box 69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6.1.3</a:t>
            </a:r>
            <a:r>
              <a:rPr lang="de-DE" sz="2400" b="1"/>
              <a:t> (Gauss-Jordan-Verfahren)</a:t>
            </a:r>
          </a:p>
        </p:txBody>
      </p:sp>
      <p:graphicFrame>
        <p:nvGraphicFramePr>
          <p:cNvPr id="28675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341438"/>
          <a:ext cx="3074987" cy="1671637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  <a:gridCol w="76993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aphicFrame>
        <p:nvGraphicFramePr>
          <p:cNvPr id="28705" name="Group 33"/>
          <p:cNvGraphicFramePr>
            <a:graphicFrameLocks noGrp="1"/>
          </p:cNvGraphicFramePr>
          <p:nvPr>
            <p:ph sz="half" idx="2"/>
          </p:nvPr>
        </p:nvGraphicFramePr>
        <p:xfrm>
          <a:off x="468313" y="3429000"/>
          <a:ext cx="3024187" cy="1662113"/>
        </p:xfrm>
        <a:graphic>
          <a:graphicData uri="http://schemas.openxmlformats.org/drawingml/2006/table">
            <a:tbl>
              <a:tblPr/>
              <a:tblGrid>
                <a:gridCol w="779462"/>
                <a:gridCol w="731838"/>
                <a:gridCol w="792162"/>
                <a:gridCol w="72072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33" name="Arc 61"/>
          <p:cNvSpPr>
            <a:spLocks/>
          </p:cNvSpPr>
          <p:nvPr/>
        </p:nvSpPr>
        <p:spPr bwMode="auto">
          <a:xfrm rot="13317246">
            <a:off x="25082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734" name="Arc 62"/>
          <p:cNvSpPr>
            <a:spLocks/>
          </p:cNvSpPr>
          <p:nvPr/>
        </p:nvSpPr>
        <p:spPr bwMode="auto">
          <a:xfrm rot="2659287">
            <a:off x="2771775" y="1557338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4500563" y="184467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8737" name="Arc 65"/>
          <p:cNvSpPr>
            <a:spLocks/>
          </p:cNvSpPr>
          <p:nvPr/>
        </p:nvSpPr>
        <p:spPr bwMode="auto">
          <a:xfrm rot="13317246">
            <a:off x="250825" y="3644900"/>
            <a:ext cx="1152525" cy="12239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738" name="Arc 66"/>
          <p:cNvSpPr>
            <a:spLocks/>
          </p:cNvSpPr>
          <p:nvPr/>
        </p:nvSpPr>
        <p:spPr bwMode="auto">
          <a:xfrm rot="2749893">
            <a:off x="2736056" y="3609182"/>
            <a:ext cx="1152525" cy="12239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739" name="Text Box 67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8745" name="Text Box 73"/>
          <p:cNvSpPr txBox="1">
            <a:spLocks noChangeArrowheads="1"/>
          </p:cNvSpPr>
          <p:nvPr/>
        </p:nvSpPr>
        <p:spPr bwMode="auto">
          <a:xfrm>
            <a:off x="5003800" y="4365625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</a:t>
            </a:r>
            <a:endParaRPr lang="de-DE" sz="2800" baseline="-25000"/>
          </a:p>
        </p:txBody>
      </p:sp>
      <p:sp>
        <p:nvSpPr>
          <p:cNvPr id="28746" name="Text Box 74"/>
          <p:cNvSpPr txBox="1">
            <a:spLocks noChangeArrowheads="1"/>
          </p:cNvSpPr>
          <p:nvPr/>
        </p:nvSpPr>
        <p:spPr bwMode="auto">
          <a:xfrm>
            <a:off x="3708400" y="1341438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cs typeface="Arial" charset="0"/>
                <a:sym typeface="Wingdings" pitchFamily="2" charset="2"/>
              </a:rPr>
              <a:t>·</a:t>
            </a:r>
            <a:r>
              <a:rPr lang="de-DE" sz="2800">
                <a:solidFill>
                  <a:srgbClr val="FF0000"/>
                </a:solidFill>
                <a:sym typeface="Wingdings" pitchFamily="2" charset="2"/>
              </a:rPr>
              <a:t>(-1)</a:t>
            </a:r>
            <a:endParaRPr lang="de-DE" sz="2800" baseline="-25000"/>
          </a:p>
        </p:txBody>
      </p:sp>
      <p:sp>
        <p:nvSpPr>
          <p:cNvPr id="28758" name="Line 86"/>
          <p:cNvSpPr>
            <a:spLocks noChangeShapeType="1"/>
          </p:cNvSpPr>
          <p:nvPr/>
        </p:nvSpPr>
        <p:spPr bwMode="auto">
          <a:xfrm flipH="1">
            <a:off x="3851275" y="3716338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59" name="Line 87"/>
          <p:cNvSpPr>
            <a:spLocks noChangeShapeType="1"/>
          </p:cNvSpPr>
          <p:nvPr/>
        </p:nvSpPr>
        <p:spPr bwMode="auto">
          <a:xfrm flipV="1">
            <a:off x="4284663" y="3716338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0" name="Line 88"/>
          <p:cNvSpPr>
            <a:spLocks noChangeShapeType="1"/>
          </p:cNvSpPr>
          <p:nvPr/>
        </p:nvSpPr>
        <p:spPr bwMode="auto">
          <a:xfrm flipH="1">
            <a:off x="3851275" y="42926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1" name="Line 89"/>
          <p:cNvSpPr>
            <a:spLocks noChangeShapeType="1"/>
          </p:cNvSpPr>
          <p:nvPr/>
        </p:nvSpPr>
        <p:spPr bwMode="auto">
          <a:xfrm flipH="1">
            <a:off x="3851275" y="414972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2" name="Line 90"/>
          <p:cNvSpPr>
            <a:spLocks noChangeShapeType="1"/>
          </p:cNvSpPr>
          <p:nvPr/>
        </p:nvSpPr>
        <p:spPr bwMode="auto">
          <a:xfrm>
            <a:off x="4284663" y="42926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3" name="Line 91"/>
          <p:cNvSpPr>
            <a:spLocks noChangeShapeType="1"/>
          </p:cNvSpPr>
          <p:nvPr/>
        </p:nvSpPr>
        <p:spPr bwMode="auto">
          <a:xfrm flipH="1">
            <a:off x="3851275" y="479742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4" name="Line 92"/>
          <p:cNvSpPr>
            <a:spLocks noChangeShapeType="1"/>
          </p:cNvSpPr>
          <p:nvPr/>
        </p:nvSpPr>
        <p:spPr bwMode="auto">
          <a:xfrm flipH="1">
            <a:off x="3779838" y="494188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5" name="Line 93"/>
          <p:cNvSpPr>
            <a:spLocks noChangeShapeType="1"/>
          </p:cNvSpPr>
          <p:nvPr/>
        </p:nvSpPr>
        <p:spPr bwMode="auto">
          <a:xfrm flipV="1">
            <a:off x="4427538" y="3573463"/>
            <a:ext cx="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766" name="Line 94"/>
          <p:cNvSpPr>
            <a:spLocks noChangeShapeType="1"/>
          </p:cNvSpPr>
          <p:nvPr/>
        </p:nvSpPr>
        <p:spPr bwMode="auto">
          <a:xfrm flipH="1">
            <a:off x="3851275" y="35734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37" grpId="0" animBg="1"/>
      <p:bldP spid="28738" grpId="0" animBg="1"/>
      <p:bldP spid="28745" grpId="0"/>
      <p:bldP spid="28746" grpId="0"/>
      <p:bldP spid="28758" grpId="0" animBg="1"/>
      <p:bldP spid="28759" grpId="0" animBg="1"/>
      <p:bldP spid="28760" grpId="0" animBg="1"/>
      <p:bldP spid="28761" grpId="0" animBg="1"/>
      <p:bldP spid="28762" grpId="0" animBg="1"/>
      <p:bldP spid="28763" grpId="0" animBg="1"/>
      <p:bldP spid="28764" grpId="0" animBg="1"/>
      <p:bldP spid="28765" grpId="0" animBg="1"/>
      <p:bldP spid="28766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613</Words>
  <Application>Microsoft Office PowerPoint</Application>
  <PresentationFormat>Bildschirmpräsentation (4:3)</PresentationFormat>
  <Paragraphs>252</Paragraphs>
  <Slides>10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Symbol</vt:lpstr>
      <vt:lpstr>Wingdings</vt:lpstr>
      <vt:lpstr>Standarddesign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  <vt:lpstr>Beispiel 6.1.3 (Gauss-Jordan-Verfahren)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6.1.3 (Gauss-Jordan-Verfahren)</dc:title>
  <dc:creator>Dr. rer. pol. Jens Siebel</dc:creator>
  <cp:lastModifiedBy>Dr. Jens Siebel</cp:lastModifiedBy>
  <cp:revision>78</cp:revision>
  <dcterms:created xsi:type="dcterms:W3CDTF">2008-09-12T19:28:17Z</dcterms:created>
  <dcterms:modified xsi:type="dcterms:W3CDTF">2012-03-12T10:23:44Z</dcterms:modified>
</cp:coreProperties>
</file>